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8" r:id="rId2"/>
    <p:sldId id="261" r:id="rId3"/>
    <p:sldId id="268" r:id="rId4"/>
    <p:sldId id="279" r:id="rId5"/>
    <p:sldId id="282" r:id="rId6"/>
    <p:sldId id="303" r:id="rId7"/>
    <p:sldId id="304" r:id="rId8"/>
    <p:sldId id="330" r:id="rId9"/>
    <p:sldId id="331" r:id="rId10"/>
    <p:sldId id="332" r:id="rId11"/>
    <p:sldId id="333" r:id="rId12"/>
    <p:sldId id="334" r:id="rId13"/>
    <p:sldId id="323" r:id="rId14"/>
    <p:sldId id="322" r:id="rId15"/>
    <p:sldId id="324" r:id="rId16"/>
    <p:sldId id="335" r:id="rId17"/>
    <p:sldId id="315" r:id="rId18"/>
    <p:sldId id="314" r:id="rId19"/>
    <p:sldId id="316" r:id="rId20"/>
    <p:sldId id="318" r:id="rId21"/>
    <p:sldId id="327" r:id="rId22"/>
    <p:sldId id="326" r:id="rId23"/>
    <p:sldId id="341" r:id="rId24"/>
    <p:sldId id="328" r:id="rId25"/>
    <p:sldId id="329" r:id="rId26"/>
    <p:sldId id="320" r:id="rId27"/>
    <p:sldId id="325" r:id="rId28"/>
    <p:sldId id="336" r:id="rId29"/>
    <p:sldId id="266" r:id="rId30"/>
    <p:sldId id="338" r:id="rId31"/>
    <p:sldId id="269" r:id="rId32"/>
    <p:sldId id="306" r:id="rId33"/>
    <p:sldId id="307" r:id="rId34"/>
    <p:sldId id="272" r:id="rId35"/>
    <p:sldId id="273" r:id="rId36"/>
    <p:sldId id="274" r:id="rId37"/>
    <p:sldId id="276" r:id="rId38"/>
    <p:sldId id="277" r:id="rId39"/>
    <p:sldId id="283" r:id="rId40"/>
    <p:sldId id="285" r:id="rId41"/>
    <p:sldId id="286" r:id="rId42"/>
    <p:sldId id="288" r:id="rId43"/>
    <p:sldId id="289" r:id="rId44"/>
    <p:sldId id="290" r:id="rId45"/>
    <p:sldId id="291" r:id="rId46"/>
    <p:sldId id="292" r:id="rId47"/>
    <p:sldId id="293" r:id="rId48"/>
    <p:sldId id="321" r:id="rId49"/>
    <p:sldId id="294" r:id="rId50"/>
    <p:sldId id="287" r:id="rId51"/>
    <p:sldId id="295" r:id="rId52"/>
    <p:sldId id="313" r:id="rId53"/>
    <p:sldId id="297" r:id="rId54"/>
    <p:sldId id="299" r:id="rId55"/>
    <p:sldId id="301" r:id="rId56"/>
    <p:sldId id="305" r:id="rId57"/>
    <p:sldId id="310" r:id="rId58"/>
    <p:sldId id="302" r:id="rId59"/>
    <p:sldId id="339" r:id="rId60"/>
    <p:sldId id="300" r:id="rId61"/>
    <p:sldId id="296" r:id="rId62"/>
    <p:sldId id="312" r:id="rId63"/>
    <p:sldId id="311" r:id="rId64"/>
    <p:sldId id="308" r:id="rId65"/>
    <p:sldId id="309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99FF"/>
    <a:srgbClr val="FF99CC"/>
    <a:srgbClr val="FF3399"/>
    <a:srgbClr val="B7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MANTIK" userId="86252f8d6718c5c7" providerId="LiveId" clId="{B856EA57-8092-4713-BA86-577DD02EAAF0}"/>
    <pc:docChg chg="modSld">
      <pc:chgData name="DAVID MANTIK" userId="86252f8d6718c5c7" providerId="LiveId" clId="{B856EA57-8092-4713-BA86-577DD02EAAF0}" dt="2025-12-13T19:49:23.151" v="0" actId="20577"/>
      <pc:docMkLst>
        <pc:docMk/>
      </pc:docMkLst>
      <pc:sldChg chg="modSp mod">
        <pc:chgData name="DAVID MANTIK" userId="86252f8d6718c5c7" providerId="LiveId" clId="{B856EA57-8092-4713-BA86-577DD02EAAF0}" dt="2025-12-13T19:49:23.151" v="0" actId="20577"/>
        <pc:sldMkLst>
          <pc:docMk/>
          <pc:sldMk cId="1476278197" sldId="341"/>
        </pc:sldMkLst>
        <pc:spChg chg="mod">
          <ac:chgData name="DAVID MANTIK" userId="86252f8d6718c5c7" providerId="LiveId" clId="{B856EA57-8092-4713-BA86-577DD02EAAF0}" dt="2025-12-13T19:49:23.151" v="0" actId="20577"/>
          <ac:spMkLst>
            <pc:docMk/>
            <pc:sldMk cId="1476278197" sldId="341"/>
            <ac:spMk id="3" creationId="{E38F05A4-D63D-D0F9-DBD1-FF0BF7479574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4T05:09:57.7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0,'4389'83'0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9E819-B222-47E7-A217-846AF6516CD4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2944A-0291-49B5-80D6-254C3D7FF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42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2944A-0291-49B5-80D6-254C3D7FFD6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16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6993A-9321-4914-55B5-F916EE518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899A1B-8284-1459-716F-A22EDC4E1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DF910-91B8-BCA8-7224-16D12DC2F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DD6D4-D76A-40E8-9B9E-23D99430C7A1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98E0E-9FF7-CDCE-84BE-75BE17AA4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46A10-7AE0-79DB-115D-C292CAB36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41A3-27B2-4338-9381-4B03345C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87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23733-B483-1D94-8640-912F8F2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108FD3-0266-01F3-9227-8F49AAA64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2A049-25C6-2DB0-34E0-000FA46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DD6D4-D76A-40E8-9B9E-23D99430C7A1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3C096-C1C6-0083-AF40-6B74130B4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F806C-E80C-A643-6ACE-3044FE34B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41A3-27B2-4338-9381-4B03345C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24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6EC358-F461-328B-E529-8ECC5D35BD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E75509-4842-3A1F-7840-50FE4E78C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3B4BE-92D1-8C5E-193E-55D493CCB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DD6D4-D76A-40E8-9B9E-23D99430C7A1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371DA-9268-2B47-4665-C407B13C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7AA66-B9DC-F37C-F0FA-9E76C77BE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41A3-27B2-4338-9381-4B03345C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81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6D6EF-5144-3E74-F9C1-2C1925BB6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DB5B3-E42B-24DC-05E2-AA9D67855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74C91-B37E-3F75-B963-1EDE7290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DD6D4-D76A-40E8-9B9E-23D99430C7A1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6AACE-C1B2-369E-FD0C-A151459A9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697E4-C53F-A455-E2DE-9559EA698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41A3-27B2-4338-9381-4B03345C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44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CB630-607B-5089-291D-AC5D2316B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C01AF-B12C-D69E-53ED-7571CDC89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91900-C318-53C0-AF4F-6DE35B0D5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DD6D4-D76A-40E8-9B9E-23D99430C7A1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72B19-76DA-A75E-7E3B-B55652AE0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5027B-BEEF-734E-1AEC-7111D1564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41A3-27B2-4338-9381-4B03345C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38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ADB22-FFD6-62C9-6F37-6044A4CB9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F011D-CD55-C3D1-2D04-FDAE794CEB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B8E3B-C833-791C-0045-EAE5B5620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77AC3-FF73-3D9B-F1FE-E4C205747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DD6D4-D76A-40E8-9B9E-23D99430C7A1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98957-A9FB-05E2-CD3B-1437210B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62C35-971E-8522-051E-860758D8D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41A3-27B2-4338-9381-4B03345C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61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51AAC-9DAF-FF3C-28B0-667E72CCB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FF3B5-2B64-CC3C-52E2-20E55C45D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4409FF-609A-87AF-723D-61D71BEE0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3B865B-DD94-8614-8002-C6C35394B2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A00D43-E735-6322-F552-AC7C3219F5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D9895-55C9-5620-E6C1-888E55921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DD6D4-D76A-40E8-9B9E-23D99430C7A1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4A59D3-ADA2-1A86-BEB4-7CE4264E0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818BD-76B5-2259-7539-BBA721BC3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41A3-27B2-4338-9381-4B03345C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13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19BA6-D13E-720D-8998-49FDEEBD5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5F9383-3916-197C-2680-476E13799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DD6D4-D76A-40E8-9B9E-23D99430C7A1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54DF95-9199-BF35-B3D3-3F5C9299B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42E904-EA1F-AE75-C9A1-96114F512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41A3-27B2-4338-9381-4B03345C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6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77FAEF-1B65-D6D6-0478-96491939C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DD6D4-D76A-40E8-9B9E-23D99430C7A1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879C89-8D1A-6532-C87F-7DE22865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75273-F305-6204-599A-52EA0F4A0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41A3-27B2-4338-9381-4B03345C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56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C5937-D3BF-B266-A47F-823B183E7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FB9B6-F67E-C8DF-3892-C474089D3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F61FCE-88F8-5D4A-1C31-C026D77AA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E0EE91-48ED-754C-5473-519880922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DD6D4-D76A-40E8-9B9E-23D99430C7A1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E1C57D-9E06-2E94-22C7-14E627628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FB1FE-4504-D944-8E76-61F9DABCD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41A3-27B2-4338-9381-4B03345C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37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BB45F-56D9-7454-9C5A-D2343BC69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E57887-DBAB-1279-4DB7-B8429616C9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68446-6597-D352-57A3-418CFD9CA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B6B557-BFF4-3E7B-2713-4A62F16A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DD6D4-D76A-40E8-9B9E-23D99430C7A1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F1BD8-0AD9-53BE-B079-E397070FF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EB263-3CFE-C268-0490-D878615E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41A3-27B2-4338-9381-4B03345C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29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0E898F-07D0-9973-E638-969B2BE1D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780C1-71FF-BF3A-CDAC-1861C0B7E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8E9B6-855E-C6E0-BCF8-54FAD99EBC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9DD6D4-D76A-40E8-9B9E-23D99430C7A1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2A792-F1A9-1D12-0B74-A9C4F7570E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2BC83-C12F-B5E7-BD1A-7A9033D16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D341A3-27B2-4338-9381-4B03345C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5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Coup_d%27%C3%A9tat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Coup_d%27%C3%A9tat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Coup_d%27%C3%A9tat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hristian_Democracy_(Italy)" TargetMode="External"/><Relationship Id="rId2" Type="http://schemas.openxmlformats.org/officeDocument/2006/relationships/hyperlink" Target="https://en.wikipedia.org/wiki/1948_Italian_general_election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spartacus-educational.com/JFKinterpen.htm" TargetMode="External"/><Relationship Id="rId7" Type="http://schemas.openxmlformats.org/officeDocument/2006/relationships/hyperlink" Target="https://spartacus-educational.com/JFKhowardL.htm" TargetMode="External"/><Relationship Id="rId2" Type="http://schemas.openxmlformats.org/officeDocument/2006/relationships/hyperlink" Target="https://spartacus-educational.com/JFKseymourW.htm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partacus-educational.com/JFKhargraves.htm" TargetMode="External"/><Relationship Id="rId5" Type="http://schemas.openxmlformats.org/officeDocument/2006/relationships/hyperlink" Target="https://spartacus-educational.com/JFKhallL.htm" TargetMode="External"/><Relationship Id="rId4" Type="http://schemas.openxmlformats.org/officeDocument/2006/relationships/hyperlink" Target="https://spartacus-educational.com/JFKhemming.htm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rmi_Gillon" TargetMode="External"/><Relationship Id="rId2" Type="http://schemas.openxmlformats.org/officeDocument/2006/relationships/hyperlink" Target="https://en.wikipedia.org/wiki/Assassination_of_Yitzhak_Rabin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ependent.co.uk/news/world/assassin-told-guards-bullets-were-fakes-1580880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nathandenby.com/p/who-grok-thinks-killed-jfk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text overlay&#10;&#10;AI-generated content may be incorrect.">
            <a:extLst>
              <a:ext uri="{FF2B5EF4-FFF2-40B4-BE49-F238E27FC236}">
                <a16:creationId xmlns:a16="http://schemas.microsoft.com/office/drawing/2014/main" id="{850E63D4-521E-F1F1-89A8-CEDB4F934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766" y="2024139"/>
            <a:ext cx="9744468" cy="305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57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10D33-DB9C-5F26-7BC3-0B9414BD1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722" y="553968"/>
            <a:ext cx="6228522" cy="1066109"/>
          </a:xfrm>
          <a:solidFill>
            <a:srgbClr val="FFFF00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Grok: Only 3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E3215-5936-0D28-1AE3-6066B5449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982" y="1845502"/>
            <a:ext cx="10363201" cy="47143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CIA: Harvey, Morales, Phillips—and maybe Barnes &amp; Lansdale</a:t>
            </a: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Anti-Castro Cubans</a:t>
            </a: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3. Mafia: Marcello or Trafficante</a:t>
            </a: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Talbot (2015) has little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(or no) mention of these characters (but see my book):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Charles Willoughby			Paul Helliwell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Wm. C. Bishop			Jean Rene Souetre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Carl Jenkins			 	Otto Skorzeny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Delk Simpson				 Lyman Lemnitzer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Howard Burris				 Ed Clark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Gordon McLendon		 	 Operation Gladio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r>
              <a:rPr lang="en-US" sz="2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Given Grok’s emphasis on Allen Dulles, Grok’s primary source was likely Talbot (2015).</a:t>
            </a:r>
          </a:p>
          <a:p>
            <a:pPr marL="914400" lvl="2" indent="0">
              <a:buNone/>
            </a:pPr>
            <a:r>
              <a:rPr lang="en-US" sz="2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But </a:t>
            </a:r>
            <a:r>
              <a:rPr lang="en-US" sz="29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Devil’s Chessboard </a:t>
            </a:r>
            <a:r>
              <a:rPr lang="en-US" sz="2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now 10 years out of date!</a:t>
            </a:r>
          </a:p>
        </p:txBody>
      </p:sp>
    </p:spTree>
    <p:extLst>
      <p:ext uri="{BB962C8B-B14F-4D97-AF65-F5344CB8AC3E}">
        <p14:creationId xmlns:p14="http://schemas.microsoft.com/office/powerpoint/2010/main" val="3753583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8879-176D-9E92-252E-7528E739A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26" y="365125"/>
            <a:ext cx="11042374" cy="1325563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Grok: Allen Dulles and Angleton at the top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1154D-10F5-3F5F-69A8-B568420BC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9950"/>
            <a:ext cx="10153650" cy="410845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Dulles: #1-- but more as a “godfather,” who blessed the plan.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DM: But Allen was getting senile (see my book). </a:t>
            </a: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Angleton: #2.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DM: But he was confused about the Mexico City escapade.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Curtis LeMay &amp; Charles Cabell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DM: I agree—Lansdale and Cabell were good friends.</a:t>
            </a:r>
          </a:p>
        </p:txBody>
      </p:sp>
    </p:spTree>
    <p:extLst>
      <p:ext uri="{BB962C8B-B14F-4D97-AF65-F5344CB8AC3E}">
        <p14:creationId xmlns:p14="http://schemas.microsoft.com/office/powerpoint/2010/main" val="721092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68396-B862-625D-3E92-8D234E98B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1151" y="352214"/>
            <a:ext cx="3685649" cy="868485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Grok: LBJ?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964DF9-E7B7-A984-9A85-22B86C930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055" y="1851164"/>
            <a:ext cx="11258789" cy="1181946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07EA52-DCC1-F60C-9DC3-D0B7246F1425}"/>
              </a:ext>
            </a:extLst>
          </p:cNvPr>
          <p:cNvSpPr txBox="1"/>
          <p:nvPr/>
        </p:nvSpPr>
        <p:spPr>
          <a:xfrm>
            <a:off x="991611" y="3663575"/>
            <a:ext cx="994143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DM: This is confusing use of English: Is it &lt;10% for each one of these?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DM: It should be &lt;1% for the USSR and for Castro.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A59498-9612-EE5D-688B-8AE4CE3336F6}"/>
              </a:ext>
            </a:extLst>
          </p:cNvPr>
          <p:cNvSpPr txBox="1"/>
          <p:nvPr/>
        </p:nvSpPr>
        <p:spPr>
          <a:xfrm>
            <a:off x="1374912" y="5143536"/>
            <a:ext cx="803744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DM: LBJ likely did not order it, but he must have blessed it—so, over 95% probability that he knew.</a:t>
            </a:r>
          </a:p>
        </p:txBody>
      </p:sp>
    </p:spTree>
    <p:extLst>
      <p:ext uri="{BB962C8B-B14F-4D97-AF65-F5344CB8AC3E}">
        <p14:creationId xmlns:p14="http://schemas.microsoft.com/office/powerpoint/2010/main" val="2037191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F7FF0-3BA1-0ADC-4155-AC7E4F81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035" y="375065"/>
            <a:ext cx="9740348" cy="698361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/>
              <a:t>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So, why did LBJ duck? Lady Bird did not!</a:t>
            </a:r>
          </a:p>
        </p:txBody>
      </p:sp>
      <p:pic>
        <p:nvPicPr>
          <p:cNvPr id="5" name="Content Placeholder 4" descr="A car with people in it&#10;&#10;AI-generated content may be incorrect.">
            <a:extLst>
              <a:ext uri="{FF2B5EF4-FFF2-40B4-BE49-F238E27FC236}">
                <a16:creationId xmlns:a16="http://schemas.microsoft.com/office/drawing/2014/main" id="{45296C4E-5C9C-B12D-65E7-64E7FB456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2757" y="1509161"/>
            <a:ext cx="9531626" cy="5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12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084AA-D6CB-8052-BB7E-C44AA722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2739" y="206100"/>
            <a:ext cx="5592418" cy="68842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/>
              <a:t>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LBJ re-inserted!</a:t>
            </a:r>
          </a:p>
        </p:txBody>
      </p:sp>
      <p:pic>
        <p:nvPicPr>
          <p:cNvPr id="5" name="Content Placeholder 4" descr="A close-up of a car&#10;&#10;AI-generated content may be incorrect.">
            <a:extLst>
              <a:ext uri="{FF2B5EF4-FFF2-40B4-BE49-F238E27FC236}">
                <a16:creationId xmlns:a16="http://schemas.microsoft.com/office/drawing/2014/main" id="{4752288D-EA76-F5CE-B7E5-2736A122D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220" y="1093305"/>
            <a:ext cx="11703560" cy="56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90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DFCFE-76AA-AEE5-4886-8A747162A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1" y="365126"/>
            <a:ext cx="4876800" cy="627299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Home, Sweet Home!</a:t>
            </a:r>
          </a:p>
        </p:txBody>
      </p:sp>
      <p:pic>
        <p:nvPicPr>
          <p:cNvPr id="5" name="Content Placeholder 4" descr="A gate with trees in the background&#10;&#10;AI-generated content may be incorrect.">
            <a:extLst>
              <a:ext uri="{FF2B5EF4-FFF2-40B4-BE49-F238E27FC236}">
                <a16:creationId xmlns:a16="http://schemas.microsoft.com/office/drawing/2014/main" id="{418610D4-7005-2BC1-5AE3-F41B8B7A9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7522" y="1221025"/>
            <a:ext cx="8150087" cy="553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92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7E9F2-7427-B5CB-8194-FD41EBE88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865" y="1103244"/>
            <a:ext cx="8882270" cy="122513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Fred Black (not in Talbot’s 2015 book)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A24A7-4D9B-11AD-47E2-9A3C0844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974" y="3137590"/>
            <a:ext cx="10224052" cy="2617166"/>
          </a:xfrm>
          <a:solidFill>
            <a:srgbClr val="FFFF99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LBJ &amp; Fred Black &amp; Bobby Baker owned 3 houses in a row.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Fred Black was a good friend of Johnny Roselli—and warned him in advance about his (Roselli’s) pending murder in 1976.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So, did Roselli tell Black about JFK’s pending murder?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Recall that Roselli and Harvey were close drinking buddies.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734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54348-B43E-55F2-3C8F-9995263AC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22" y="241355"/>
            <a:ext cx="10933044" cy="61884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Betzner--one of six films with Black Patches</a:t>
            </a:r>
          </a:p>
        </p:txBody>
      </p:sp>
      <p:pic>
        <p:nvPicPr>
          <p:cNvPr id="5" name="Content Placeholder 4" descr="A group of people outside&#10;&#10;AI-generated content may be incorrect.">
            <a:extLst>
              <a:ext uri="{FF2B5EF4-FFF2-40B4-BE49-F238E27FC236}">
                <a16:creationId xmlns:a16="http://schemas.microsoft.com/office/drawing/2014/main" id="{F72FB70F-9874-FA1A-E704-8AF77812D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6305" y="1166561"/>
            <a:ext cx="8020878" cy="545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34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A1134-439E-39C5-C49D-82A31886F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6" y="235917"/>
            <a:ext cx="9700593" cy="60891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/>
              <a:t>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Nix—one of six films with Black Patches</a:t>
            </a:r>
          </a:p>
        </p:txBody>
      </p:sp>
      <p:pic>
        <p:nvPicPr>
          <p:cNvPr id="5" name="Content Placeholder 4" descr="A blurry image of a person in a field&#10;&#10;AI-generated content may be incorrect.">
            <a:extLst>
              <a:ext uri="{FF2B5EF4-FFF2-40B4-BE49-F238E27FC236}">
                <a16:creationId xmlns:a16="http://schemas.microsoft.com/office/drawing/2014/main" id="{CF7A7944-3ED9-5AAC-C560-D137D75CE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4002" y="1182757"/>
            <a:ext cx="8341871" cy="553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7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E223A-CED7-C3D7-BCAE-EA8D90013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1766" y="343106"/>
            <a:ext cx="5055704" cy="728180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Roy Schaeffer</a:t>
            </a:r>
          </a:p>
        </p:txBody>
      </p:sp>
      <p:pic>
        <p:nvPicPr>
          <p:cNvPr id="5" name="Content Placeholder 4" descr="A close up of a document&#10;&#10;AI-generated content may be incorrect.">
            <a:extLst>
              <a:ext uri="{FF2B5EF4-FFF2-40B4-BE49-F238E27FC236}">
                <a16:creationId xmlns:a16="http://schemas.microsoft.com/office/drawing/2014/main" id="{DBBD4AAC-25CB-9F61-6ECC-CEEFD87CA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6841" y="1461052"/>
            <a:ext cx="8042458" cy="505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65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67122E-D201-0492-2A5C-3AC8D75AF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06" y="156014"/>
            <a:ext cx="9192414" cy="654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9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BE560B-258A-C7F0-44A1-EEF8A5C0D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3DA87-3982-D710-9DA8-37D7559CB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510" y="331857"/>
            <a:ext cx="5374585" cy="698361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dirty="0"/>
              <a:t>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Dealey Plaza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BDFD32-CE4A-A325-B106-4058D3024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790" y="2594113"/>
            <a:ext cx="4929809" cy="358284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 descr="A map of a city&#10;&#10;AI-generated content may be incorrect.">
            <a:extLst>
              <a:ext uri="{FF2B5EF4-FFF2-40B4-BE49-F238E27FC236}">
                <a16:creationId xmlns:a16="http://schemas.microsoft.com/office/drawing/2014/main" id="{25831B2D-34BE-5CDA-93A8-CBD9737EC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26" y="1306900"/>
            <a:ext cx="8343340" cy="525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35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065D-EBA8-5DBF-9967-79BB5B5A6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462" y="176283"/>
            <a:ext cx="10893286" cy="59897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/>
              <a:t>   	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CIA photographer—in a sailor’s cap?</a:t>
            </a:r>
          </a:p>
        </p:txBody>
      </p:sp>
      <p:pic>
        <p:nvPicPr>
          <p:cNvPr id="5" name="Content Placeholder 4" descr="A blurry image of a building&#10;&#10;AI-generated content may be incorrect.">
            <a:extLst>
              <a:ext uri="{FF2B5EF4-FFF2-40B4-BE49-F238E27FC236}">
                <a16:creationId xmlns:a16="http://schemas.microsoft.com/office/drawing/2014/main" id="{DDC82C75-169B-1668-5B55-480151DC8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8323" y="1089902"/>
            <a:ext cx="7592268" cy="559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0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06BB0-CA8A-3B54-7DFC-85727A475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444" y="1040987"/>
            <a:ext cx="7311887" cy="101641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/>
              <a:t>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Freddie Spainhouer Obituary</a:t>
            </a:r>
          </a:p>
        </p:txBody>
      </p:sp>
      <p:pic>
        <p:nvPicPr>
          <p:cNvPr id="5" name="Content Placeholder 4" descr="A close up of a text&#10;&#10;AI-generated content may be incorrect.">
            <a:extLst>
              <a:ext uri="{FF2B5EF4-FFF2-40B4-BE49-F238E27FC236}">
                <a16:creationId xmlns:a16="http://schemas.microsoft.com/office/drawing/2014/main" id="{D67079CE-7E18-76CF-AA4E-D27753A6B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733" y="2959008"/>
            <a:ext cx="11057962" cy="181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23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D457D-E22F-4170-DBCA-2C60C874F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3452" y="646043"/>
            <a:ext cx="8763000" cy="73694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For the Cover-up: Patches everywhere!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8F05A4-D63D-D0F9-DBD1-FF0BF7479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2341" y="1719470"/>
            <a:ext cx="10507318" cy="4492487"/>
          </a:xfrm>
          <a:solidFill>
            <a:srgbClr val="FFFF99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--the fake 6.5 mm bullet cross section on the AP skull X-ray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--an artificial White Patch (on both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lateral X-rays)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--a bogus Red Spot in the autopsy head photograph)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--a geometric Black Patch in Z-317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--Black Patches in Moorman, Nix, Bell, Rickerby, Betzner, and Bronson.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--Perhaps we should retitle the JFK execution and cover-up as… </a:t>
            </a:r>
          </a:p>
          <a:p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JFK Assassination Follies.”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so, the motto of these worker bees should have been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“Have Brush, Will Travel.”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78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13E2-A537-1A85-19F0-E430144B3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6756" y="365125"/>
            <a:ext cx="6596270" cy="887205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Possible Mechanics</a:t>
            </a:r>
          </a:p>
        </p:txBody>
      </p:sp>
      <p:pic>
        <p:nvPicPr>
          <p:cNvPr id="5" name="Content Placeholder 4" descr="A group of men with text&#10;&#10;AI-generated content may be incorrect.">
            <a:extLst>
              <a:ext uri="{FF2B5EF4-FFF2-40B4-BE49-F238E27FC236}">
                <a16:creationId xmlns:a16="http://schemas.microsoft.com/office/drawing/2014/main" id="{0673BB5F-A184-0805-43A5-743D7DED8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512162"/>
            <a:ext cx="8249478" cy="487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12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E9381-8486-1826-D5DA-D32ECF6DD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931" y="742812"/>
            <a:ext cx="8156713" cy="887205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 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Observations from a sniper</a:t>
            </a:r>
          </a:p>
        </p:txBody>
      </p:sp>
      <p:pic>
        <p:nvPicPr>
          <p:cNvPr id="5" name="Content Placeholder 4" descr="A text on a white background&#10;&#10;AI-generated content may be incorrect.">
            <a:extLst>
              <a:ext uri="{FF2B5EF4-FFF2-40B4-BE49-F238E27FC236}">
                <a16:creationId xmlns:a16="http://schemas.microsoft.com/office/drawing/2014/main" id="{21D77352-16D5-9D52-D13D-863B66684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0505" y="2408301"/>
            <a:ext cx="9296371" cy="388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68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E96BA-30F8-5C4B-CFEC-0161925CA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620" y="510553"/>
            <a:ext cx="9069458" cy="841169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Allen Dulles – per Stephen Kinzer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D6408-EA9B-0EC3-20B9-F80BF645A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143" y="1798981"/>
            <a:ext cx="10823713" cy="4214193"/>
          </a:xfrm>
          <a:solidFill>
            <a:srgbClr val="FFFF99"/>
          </a:solidFill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1965, Schlesinger and Sorensen published articles blaming Allen for the Bay of Pigs fiasco.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So, Allen began work on a rebuttal, but it was never published. His sister Eleanor believed that he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“…had already begun to lose his command over his memory and ideas.”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She persuaded him not to publish.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late 1960s, Allen began losing his way on the Georgetown streets.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“Perhaps it was what we call Alzheimer’s disease today,”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relative reported.</a:t>
            </a:r>
          </a:p>
        </p:txBody>
      </p:sp>
    </p:spTree>
    <p:extLst>
      <p:ext uri="{BB962C8B-B14F-4D97-AF65-F5344CB8AC3E}">
        <p14:creationId xmlns:p14="http://schemas.microsoft.com/office/powerpoint/2010/main" val="1158302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66428-A036-3F74-0D63-32ED5EC43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191" y="941596"/>
            <a:ext cx="5115339" cy="797752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Good buddies</a:t>
            </a:r>
          </a:p>
        </p:txBody>
      </p:sp>
      <p:pic>
        <p:nvPicPr>
          <p:cNvPr id="5" name="Content Placeholder 4" descr="A couple of men in suits&#10;&#10;AI-generated content may be incorrect.">
            <a:extLst>
              <a:ext uri="{FF2B5EF4-FFF2-40B4-BE49-F238E27FC236}">
                <a16:creationId xmlns:a16="http://schemas.microsoft.com/office/drawing/2014/main" id="{367486E7-53E0-0063-9E81-15707883E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1" y="2371161"/>
            <a:ext cx="4588564" cy="40210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592165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2EA70-D0C1-6FA6-E109-C58CF989803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Also missing from Talbot: the French Connection—and anything from Alfred McCoy</a:t>
            </a:r>
          </a:p>
        </p:txBody>
      </p:sp>
      <p:pic>
        <p:nvPicPr>
          <p:cNvPr id="5" name="Content Placeholder 4" descr="A cartoon of several men sitting in a courtroom&#10;&#10;AI-generated content may be incorrect.">
            <a:extLst>
              <a:ext uri="{FF2B5EF4-FFF2-40B4-BE49-F238E27FC236}">
                <a16:creationId xmlns:a16="http://schemas.microsoft.com/office/drawing/2014/main" id="{133FF761-572C-1998-3F9D-5A8039A68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9489" y="1934080"/>
            <a:ext cx="7433148" cy="440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79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AAB73-E89C-480A-BC89-E58087CF6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6322" y="864704"/>
            <a:ext cx="4124739" cy="80507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Coup </a:t>
            </a:r>
            <a:r>
              <a:rPr lang="en-US" sz="44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2" tooltip="Coup d'éta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d'état</a:t>
            </a:r>
            <a:r>
              <a:rPr lang="en-US" sz="44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6813B5-AABF-1D2F-E7DE-ABBD7BF79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00" y="2428080"/>
            <a:ext cx="9857664" cy="2949138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Definition: An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illegal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attempt – by a small minority - to take over a government.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Recently: 15 events per year</a:t>
            </a:r>
          </a:p>
        </p:txBody>
      </p:sp>
    </p:spTree>
    <p:extLst>
      <p:ext uri="{BB962C8B-B14F-4D97-AF65-F5344CB8AC3E}">
        <p14:creationId xmlns:p14="http://schemas.microsoft.com/office/powerpoint/2010/main" val="2955521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9599D-7964-B45A-13CF-34D183DD6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3545" y="1455118"/>
            <a:ext cx="6964907" cy="1026070"/>
          </a:xfrm>
          <a:solidFill>
            <a:srgbClr val="FFFF00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Mantik website: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806430-0397-1DF4-26CC-72AA30525A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4905" y="3429000"/>
            <a:ext cx="5882185" cy="102607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themantikview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638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AF1310-68BC-1EC6-4406-A86FDADE1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A6593-5ACE-67CB-1685-B11FB7186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1117" y="1133061"/>
            <a:ext cx="6569765" cy="80507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Coup </a:t>
            </a:r>
            <a:r>
              <a:rPr lang="en-US" sz="44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2" tooltip="Coup d'éta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d'état</a:t>
            </a:r>
            <a:r>
              <a:rPr lang="en-US" sz="44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attempts 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F10716-A59B-DEA4-7135-B7F643F86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263" y="2923570"/>
            <a:ext cx="10942154" cy="2243312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As common as…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stars in the sky,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or as common as Dodgers in the playoffs.</a:t>
            </a:r>
          </a:p>
        </p:txBody>
      </p:sp>
    </p:spTree>
    <p:extLst>
      <p:ext uri="{BB962C8B-B14F-4D97-AF65-F5344CB8AC3E}">
        <p14:creationId xmlns:p14="http://schemas.microsoft.com/office/powerpoint/2010/main" val="2336675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CE873-5760-53ED-7614-D5291E3AD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2317" y="2057400"/>
            <a:ext cx="7417422" cy="770027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1950-2010 (a 60-yr interval)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E9D2C8-B52F-BFB0-DFAB-73CDDE4C0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34901" cy="139304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Total = 457 total	coups (7.5 per year) 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Success rate = 50% </a:t>
            </a:r>
          </a:p>
        </p:txBody>
      </p:sp>
    </p:spTree>
    <p:extLst>
      <p:ext uri="{BB962C8B-B14F-4D97-AF65-F5344CB8AC3E}">
        <p14:creationId xmlns:p14="http://schemas.microsoft.com/office/powerpoint/2010/main" val="3931851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C7ED8-A728-C938-2594-43865C1FD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9096" y="582470"/>
            <a:ext cx="5418163" cy="83500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b="1" dirty="0"/>
              <a:t>Historical Coups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45AD92-AA38-8778-D84D-42F42447E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7" y="1653002"/>
            <a:ext cx="10158487" cy="4952514"/>
          </a:xfrm>
          <a:solidFill>
            <a:srgbClr val="FFFF99"/>
          </a:solidFill>
        </p:spPr>
        <p:txBody>
          <a:bodyPr>
            <a:normAutofit fontScale="25000" lnSpcReduction="20000"/>
          </a:bodyPr>
          <a:lstStyle/>
          <a:p>
            <a:pPr marL="1143000" indent="-11430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9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1653. Oliver Cromwell deposes Charles I</a:t>
            </a:r>
          </a:p>
          <a:p>
            <a:pPr marL="1143000" indent="-11430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9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1688. James II deposed – by his own daughter!</a:t>
            </a:r>
          </a:p>
          <a:p>
            <a:pPr marL="1143000" indent="-11430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9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1799. Napolean ends the French Revolution</a:t>
            </a:r>
          </a:p>
          <a:p>
            <a:pPr marL="1143000" indent="-11430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9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1893. Queen Liliuokalani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9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	WC John McCloy claimed that the US was not a banana republic.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9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	But Hawaii was a </a:t>
            </a:r>
            <a:r>
              <a:rPr lang="en-US" sz="9600" b="1" i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fruit juice</a:t>
            </a:r>
            <a:r>
              <a:rPr lang="en-US" sz="9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republic—a coup triggered by US businessmen.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9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	</a:t>
            </a:r>
            <a:r>
              <a:rPr lang="en-US" sz="9600" b="1" i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1993, the US apologized to native Hawaiians for the role of US agents.</a:t>
            </a:r>
            <a:endParaRPr lang="en-US" sz="9600" b="1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813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E4F2F-93C5-DA40-F220-CF4C127B2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4685" y="256820"/>
            <a:ext cx="5600133" cy="65850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Historical Coups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D0217D-19EA-5AE8-9757-9EC387DE55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761" y="1306310"/>
            <a:ext cx="11566478" cy="5294870"/>
          </a:xfrm>
          <a:solidFill>
            <a:srgbClr val="FFFF99"/>
          </a:solidFill>
        </p:spPr>
        <p:txBody>
          <a:bodyPr>
            <a:normAutofit fontScale="25000" lnSpcReduction="2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9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1917. Bolsheviks subvert the Russian Revolution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9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1933. American businessmen fail to recruit Gen. Smedley Butler to overthrow FDR.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9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1940. In Norway, Quisling attempts the world's first radio-broadcast </a:t>
            </a:r>
            <a:r>
              <a:rPr lang="en-US" sz="9600" b="1" i="1" u="sng" kern="100" dirty="0">
                <a:solidFill>
                  <a:srgbClr val="467886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2" tooltip="Coup d'état"/>
              </a:rPr>
              <a:t>coup d'état</a:t>
            </a:r>
            <a:r>
              <a:rPr lang="en-US" sz="9600" b="1" i="1" u="sng" kern="100" dirty="0">
                <a:solidFill>
                  <a:srgbClr val="467886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r>
              <a:rPr lang="en-US" sz="9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9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1943. Mussolini hung out to dry – with his mistress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9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1944. Valkyrie attempt fails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9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1945. Hirohito attempt fails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9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1959. Castro deposes Batista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9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2016. Russiagate attempt to overthrow Trump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554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44845-CFF0-9A63-5C08-AE1E0C647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173" y="539087"/>
            <a:ext cx="10536072" cy="78815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Regime Change by US (Cold War Era)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BA9E9F-D745-DAA9-FE6B-CA19097F89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1719618"/>
            <a:ext cx="9694461" cy="4858603"/>
          </a:xfrm>
          <a:solidFill>
            <a:srgbClr val="FFFF99"/>
          </a:solidFill>
        </p:spPr>
        <p:txBody>
          <a:bodyPr>
            <a:normAutofit fontScale="32500" lnSpcReduction="20000"/>
          </a:bodyPr>
          <a:lstStyle/>
          <a:p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600" b="1" dirty="0">
                <a:latin typeface="Arial" panose="020B0604020202020204" pitchFamily="34" charset="0"/>
                <a:cs typeface="Arial" panose="020B0604020202020204" pitchFamily="34" charset="0"/>
              </a:rPr>
              <a:t>Italy (1948):</a:t>
            </a:r>
            <a:r>
              <a:rPr lang="en-US" sz="8600" dirty="0">
                <a:latin typeface="Arial" panose="020B0604020202020204" pitchFamily="34" charset="0"/>
                <a:cs typeface="Arial" panose="020B0604020202020204" pitchFamily="34" charset="0"/>
              </a:rPr>
              <a:t> The CIA swung the </a:t>
            </a:r>
            <a:r>
              <a:rPr lang="en-US" sz="8600" dirty="0">
                <a:latin typeface="Arial" panose="020B0604020202020204" pitchFamily="34" charset="0"/>
                <a:cs typeface="Arial" panose="020B0604020202020204" pitchFamily="34" charset="0"/>
                <a:hlinkClick r:id="rId2" tooltip="1948 Italian general ele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1948 general election</a:t>
            </a:r>
            <a:r>
              <a:rPr lang="en-US" sz="8600" dirty="0">
                <a:latin typeface="Arial" panose="020B0604020202020204" pitchFamily="34" charset="0"/>
                <a:cs typeface="Arial" panose="020B0604020202020204" pitchFamily="34" charset="0"/>
              </a:rPr>
              <a:t> to the centrist </a:t>
            </a:r>
            <a:r>
              <a:rPr lang="en-US" sz="8600" dirty="0">
                <a:latin typeface="Arial" panose="020B0604020202020204" pitchFamily="34" charset="0"/>
                <a:cs typeface="Arial" panose="020B0604020202020204" pitchFamily="34" charset="0"/>
                <a:hlinkClick r:id="rId3" tooltip="Christian Democracy (Italy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Christian Democrats</a:t>
            </a:r>
            <a:r>
              <a:rPr lang="en-US" sz="8600" dirty="0">
                <a:latin typeface="Arial" panose="020B0604020202020204" pitchFamily="34" charset="0"/>
                <a:cs typeface="Arial" panose="020B0604020202020204" pitchFamily="34" charset="0"/>
              </a:rPr>
              <a:t> and intervened in Italian politics until the early 1960s.</a:t>
            </a:r>
          </a:p>
          <a:p>
            <a:endParaRPr lang="en-US" sz="8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600" b="1" dirty="0">
                <a:latin typeface="Arial" panose="020B0604020202020204" pitchFamily="34" charset="0"/>
                <a:cs typeface="Arial" panose="020B0604020202020204" pitchFamily="34" charset="0"/>
              </a:rPr>
              <a:t>Syria (1949):</a:t>
            </a:r>
            <a:r>
              <a:rPr lang="en-US" sz="8600" dirty="0">
                <a:latin typeface="Arial" panose="020B0604020202020204" pitchFamily="34" charset="0"/>
                <a:cs typeface="Arial" panose="020B0604020202020204" pitchFamily="34" charset="0"/>
              </a:rPr>
              <a:t> The CIA supported a military coup that ousted the country's </a:t>
            </a:r>
            <a:r>
              <a:rPr lang="en-US" sz="8600" i="1" dirty="0">
                <a:latin typeface="Arial" panose="020B0604020202020204" pitchFamily="34" charset="0"/>
                <a:cs typeface="Arial" panose="020B0604020202020204" pitchFamily="34" charset="0"/>
              </a:rPr>
              <a:t>democratically elected </a:t>
            </a:r>
            <a:r>
              <a:rPr lang="en-US" sz="8600" dirty="0">
                <a:latin typeface="Arial" panose="020B0604020202020204" pitchFamily="34" charset="0"/>
                <a:cs typeface="Arial" panose="020B0604020202020204" pitchFamily="34" charset="0"/>
              </a:rPr>
              <a:t>government. </a:t>
            </a:r>
          </a:p>
          <a:p>
            <a:pPr lvl="0"/>
            <a:endParaRPr lang="en-US" sz="8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600" b="1" dirty="0">
                <a:latin typeface="Arial" panose="020B0604020202020204" pitchFamily="34" charset="0"/>
                <a:cs typeface="Arial" panose="020B0604020202020204" pitchFamily="34" charset="0"/>
              </a:rPr>
              <a:t>Iran (1953):</a:t>
            </a:r>
            <a:r>
              <a:rPr lang="en-US" sz="8600" dirty="0">
                <a:latin typeface="Arial" panose="020B0604020202020204" pitchFamily="34" charset="0"/>
                <a:cs typeface="Arial" panose="020B0604020202020204" pitchFamily="34" charset="0"/>
              </a:rPr>
              <a:t> The CIA orchestrated the overthrow of the </a:t>
            </a:r>
            <a:r>
              <a:rPr lang="en-US" sz="8600" i="1" dirty="0">
                <a:latin typeface="Arial" panose="020B0604020202020204" pitchFamily="34" charset="0"/>
                <a:cs typeface="Arial" panose="020B0604020202020204" pitchFamily="34" charset="0"/>
              </a:rPr>
              <a:t>democratically elected</a:t>
            </a:r>
            <a:r>
              <a:rPr lang="en-US" sz="8600" dirty="0">
                <a:latin typeface="Arial" panose="020B0604020202020204" pitchFamily="34" charset="0"/>
                <a:cs typeface="Arial" panose="020B0604020202020204" pitchFamily="34" charset="0"/>
              </a:rPr>
              <a:t> Prime Minister Mohammad Mossadegh, who had nationalized the oil industry. The coup restored Mohammad Reza Pahlavi, a pro-Western monarch, to the throne – and initiated a fiendish reign by the Savak.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421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4904252-0350-26C5-4766-1168EF1A6202}"/>
              </a:ext>
            </a:extLst>
          </p:cNvPr>
          <p:cNvSpPr txBox="1"/>
          <p:nvPr/>
        </p:nvSpPr>
        <p:spPr>
          <a:xfrm>
            <a:off x="1569493" y="749933"/>
            <a:ext cx="9471546" cy="578286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Guatemala (1954):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The CIA backed a military coup against the </a:t>
            </a:r>
            <a:r>
              <a:rPr lang="en-US" sz="24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democratically elected 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President Jacobo Árbenz Guzmán. The intervention</a:t>
            </a:r>
            <a:r>
              <a:rPr lang="en-US" sz="2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was driven by the connections of Allen Dulles and Nelson Rockefeller to the United Fruit Company, which </a:t>
            </a:r>
            <a:r>
              <a:rPr lang="en-US" sz="2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opposed the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land reforms </a:t>
            </a:r>
            <a:r>
              <a:rPr lang="en-US" sz="2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of Árbenz.</a:t>
            </a:r>
            <a:endParaRPr lang="en-US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Congo (1960):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The CIA assisted in the assassination of Patrice Lumumba, the country's </a:t>
            </a:r>
            <a:r>
              <a:rPr lang="en-US" sz="24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first democratically elected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prime minister. This intervention fueled instability that helped Mobutu Sese Seko to seize power in 1965 – and maintain it for 32 years. This is the legacy of Allen Dulles. 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Cuba (1961):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The </a:t>
            </a:r>
            <a:r>
              <a:rPr lang="en-US" sz="2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CIA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(via Richard Bissell and Mac Bundy) launched the Bay of Pigs invasion, a thoughtless attempt to overthrow Fidel Castro's communist government.</a:t>
            </a:r>
          </a:p>
        </p:txBody>
      </p:sp>
    </p:spTree>
    <p:extLst>
      <p:ext uri="{BB962C8B-B14F-4D97-AF65-F5344CB8AC3E}">
        <p14:creationId xmlns:p14="http://schemas.microsoft.com/office/powerpoint/2010/main" val="21166178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5D2121-5E04-79D9-F82B-B6479DDEBDD2}"/>
              </a:ext>
            </a:extLst>
          </p:cNvPr>
          <p:cNvSpPr txBox="1"/>
          <p:nvPr/>
        </p:nvSpPr>
        <p:spPr>
          <a:xfrm>
            <a:off x="1346579" y="878590"/>
            <a:ext cx="9498842" cy="5525552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South Vietnam (1963):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The U.S. supported the assassination of President Ngo Dinh Diem, which infuriated General Ed Lansdale (a friend of Diem).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Brazil (1964):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The CIA backed a military coup that overthrew President João Goulart, thereby installing a military dictatorship that ruled until the 1980s.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Chile (1973):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The U.S. provided support to Augusto Pinochet, who staged a coup to oust the </a:t>
            </a:r>
            <a:r>
              <a:rPr lang="en-US" sz="24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democratically elected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socialist President Salvador Allende.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Afghanistan (1979–1992):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The U.S. provided billions in arms and aid to the mujahideen rebels fighting against the Soviet-installed communist government. </a:t>
            </a:r>
          </a:p>
        </p:txBody>
      </p:sp>
    </p:spTree>
    <p:extLst>
      <p:ext uri="{BB962C8B-B14F-4D97-AF65-F5344CB8AC3E}">
        <p14:creationId xmlns:p14="http://schemas.microsoft.com/office/powerpoint/2010/main" val="22978912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0C0A9-BC6F-E3B9-B35B-8D23B19E2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7456227" cy="165576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31163F-6433-DD49-49CD-B1264888C3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3707" y="1610436"/>
            <a:ext cx="10358651" cy="4899546"/>
          </a:xfrm>
          <a:solidFill>
            <a:srgbClr val="FFFF99"/>
          </a:solidFill>
        </p:spPr>
        <p:txBody>
          <a:bodyPr>
            <a:normAutofit fontScale="92500" lnSpcReduction="10000"/>
          </a:bodyPr>
          <a:lstStyle/>
          <a:p>
            <a:pPr lv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Panama (1989):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The U.S. invaded Panama to oust its de facto leader, Manuel Noriega.</a:t>
            </a:r>
          </a:p>
          <a:p>
            <a:pPr lv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Iraq (1991):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The U.S. invaded Kuwait to remove occupying Iraqi forces but refused to aid a subsequent uprising by Kurds and Shias against Saddam Hussein.</a:t>
            </a:r>
          </a:p>
          <a:p>
            <a:pPr lv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Haiti (2004):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The U.S., along with France and Canada, backed a coup that removed the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democratically elected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President Jean-Bertrand Aristides. [pronounced ArisTIdez]</a:t>
            </a:r>
          </a:p>
          <a:p>
            <a:pPr lv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Afghanistan (2001):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A U.S. invasion overthrew the ruling Taliban government, replacing it with a U.S.-backed government.</a:t>
            </a:r>
          </a:p>
          <a:p>
            <a:pPr lv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Iraq (2003):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A U.S. invasion overthrew Saddam Hussein.</a:t>
            </a:r>
          </a:p>
          <a:p>
            <a:pPr lv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Libya (2011):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The U.S. provided military support to rebels during the civil war that overthrew Muammar Gaddafi. Slavery markets followed—thanks to Hillary Clinton, who was ironically awarded the Presidential Medal of Freedom!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2C4B75-DC79-0581-FA96-92AF8916ECCD}"/>
              </a:ext>
            </a:extLst>
          </p:cNvPr>
          <p:cNvSpPr txBox="1"/>
          <p:nvPr/>
        </p:nvSpPr>
        <p:spPr>
          <a:xfrm>
            <a:off x="3415353" y="348018"/>
            <a:ext cx="5128145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Post-Cold War Era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628684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512CDD-5CD4-903F-445E-AB8E3D1FC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677" y="1315892"/>
            <a:ext cx="7311353" cy="1587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928E40-60FD-0B37-71F8-831173A2F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677" y="3954723"/>
            <a:ext cx="7135221" cy="12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966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43306-3BC3-C823-99C8-C489952DE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8947" y="302714"/>
            <a:ext cx="6730184" cy="83034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Cory Hughes (2025)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8C8EE-92CC-64C1-D48B-7BF22AE4EB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8510" y="2855934"/>
            <a:ext cx="1902544" cy="240186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AF592-46B5-EA38-F6FD-18E518358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025" y="1486116"/>
            <a:ext cx="5033031" cy="514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81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37197-233C-64F4-803C-B796C8565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1245" y="177026"/>
            <a:ext cx="6629510" cy="782371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Photo Supplement--online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21C086-0BCA-89E8-09CA-563A6D7CAE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90FAE2-E58A-A443-B1D3-5FBFAAF08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894" y="1186602"/>
            <a:ext cx="9689646" cy="538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757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94CD6-B8BF-95CB-5481-04DCFC10F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3463" y="844826"/>
            <a:ext cx="6857979" cy="75537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Hughes: Oswald in Mexico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5C95B9-2B9E-5177-2961-A1F10B0B9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2472289"/>
            <a:ext cx="9479280" cy="2522742"/>
          </a:xfrm>
          <a:solidFill>
            <a:srgbClr val="FFFF99"/>
          </a:solidFill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Hughes agrees with Larry Rivera and with David Josephs—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Oswald did NOT go to Mexico.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But someone did–it was William Seymour!</a:t>
            </a:r>
          </a:p>
        </p:txBody>
      </p:sp>
    </p:spTree>
    <p:extLst>
      <p:ext uri="{BB962C8B-B14F-4D97-AF65-F5344CB8AC3E}">
        <p14:creationId xmlns:p14="http://schemas.microsoft.com/office/powerpoint/2010/main" val="40897132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C3FE6-F811-B3F5-60F2-B3EA56F23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6547" y="142200"/>
            <a:ext cx="4538253" cy="77403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William Seymour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1D61EC-3421-5FF8-3BF1-8844219C6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2718" y="3289930"/>
            <a:ext cx="5966564" cy="146241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63B669-0488-920B-E90A-2F1B2256A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27" y="1099158"/>
            <a:ext cx="8811855" cy="5506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8F37F9-6017-C0E9-394A-CA4406986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454" y="142200"/>
            <a:ext cx="2411565" cy="314773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1D5DADE-EF46-C43C-36F9-58EC0CB4554E}"/>
              </a:ext>
            </a:extLst>
          </p:cNvPr>
          <p:cNvSpPr/>
          <p:nvPr/>
        </p:nvSpPr>
        <p:spPr>
          <a:xfrm>
            <a:off x="7866345" y="3122112"/>
            <a:ext cx="1352811" cy="14624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D36D1C-EDD3-C2D6-624C-E920A3B67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9156" y="3425871"/>
            <a:ext cx="2650508" cy="328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553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5751-E912-1ACC-CAD0-015CF9F0E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60" y="345440"/>
            <a:ext cx="10071204" cy="133604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Hughes: Seymour impersonated Oswald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frequently, including 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76B681-FCC5-100B-E420-BE106340A4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160" y="2124833"/>
            <a:ext cx="9875520" cy="3970750"/>
          </a:xfrm>
          <a:solidFill>
            <a:srgbClr val="FFFF99"/>
          </a:solidFill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pPr marL="457200" indent="-457200">
              <a:buAutoNum type="arabicPeriod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While visiting Silvia Odio</a:t>
            </a:r>
          </a:p>
          <a:p>
            <a:pPr marL="457200" indent="-457200">
              <a:buAutoNum type="arabicPeriod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At the gun range</a:t>
            </a:r>
          </a:p>
          <a:p>
            <a:pPr marL="457200" indent="-457200">
              <a:buAutoNum type="arabicPeriod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At the gun shop</a:t>
            </a:r>
          </a:p>
          <a:p>
            <a:pPr marL="457200" indent="-457200">
              <a:buAutoNum type="arabicPeriod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In Ferrie’s movie of the Pontchartrain training camp</a:t>
            </a:r>
          </a:p>
          <a:p>
            <a:pPr marL="457200" indent="-457200">
              <a:buAutoNum type="arabicPeriod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At the Walker shooting</a:t>
            </a:r>
          </a:p>
          <a:p>
            <a:pPr marL="457200" indent="-457200">
              <a:buAutoNum type="arabicPeriod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At the car dealership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Escaping the TSBD in a station wagon</a:t>
            </a:r>
          </a:p>
          <a:p>
            <a:pPr marL="457200" indent="-457200">
              <a:buAutoNum type="arabicPeriod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After the event, as seen by Robert Vinson in </a:t>
            </a:r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that military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747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DCCFF-6AD1-62DF-5D9A-41E00CBD1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1748" y="526093"/>
            <a:ext cx="4154744" cy="816867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Seymour Bio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3FFE8-E9B5-6555-D481-73CE8662C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1653436"/>
            <a:ext cx="11054080" cy="4503524"/>
          </a:xfrm>
          <a:solidFill>
            <a:srgbClr val="FFFF99"/>
          </a:solidFill>
        </p:spPr>
        <p:txBody>
          <a:bodyPr>
            <a:normAutofit fontScale="32500" lnSpcReduction="20000"/>
          </a:bodyPr>
          <a:lstStyle/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0" dirty="0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Spartacus: </a:t>
            </a:r>
            <a:r>
              <a:rPr lang="en-US" sz="9000" dirty="0">
                <a:solidFill>
                  <a:srgbClr val="46788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William Seymour</a:t>
            </a:r>
            <a:r>
              <a:rPr lang="en-US" sz="9000" dirty="0">
                <a:solidFill>
                  <a:srgbClr val="4678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9000" dirty="0">
              <a:solidFill>
                <a:srgbClr val="4678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0" dirty="0">
                <a:latin typeface="Arial" panose="020B0604020202020204" pitchFamily="34" charset="0"/>
                <a:cs typeface="Arial" panose="020B0604020202020204" pitchFamily="34" charset="0"/>
              </a:rPr>
              <a:t>Born in Fort Benton, MT. Spent 3.5  years in the Pacific with the navy.</a:t>
            </a:r>
          </a:p>
          <a:p>
            <a:r>
              <a:rPr lang="en-US" sz="9000" dirty="0">
                <a:latin typeface="Arial" panose="020B0604020202020204" pitchFamily="34" charset="0"/>
                <a:cs typeface="Arial" panose="020B0604020202020204" pitchFamily="34" charset="0"/>
              </a:rPr>
              <a:t>Was a member of </a:t>
            </a:r>
            <a:r>
              <a:rPr lang="en-US" sz="9000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Interpen</a:t>
            </a:r>
            <a:r>
              <a:rPr lang="en-US" sz="9000" dirty="0">
                <a:latin typeface="Arial" panose="020B0604020202020204" pitchFamily="34" charset="0"/>
                <a:cs typeface="Arial" panose="020B0604020202020204" pitchFamily="34" charset="0"/>
              </a:rPr>
              <a:t>, established in 1961 by </a:t>
            </a:r>
            <a:r>
              <a:rPr lang="en-US" sz="900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Gerry P. Hemming</a:t>
            </a:r>
            <a:r>
              <a:rPr lang="en-US" sz="9000" dirty="0">
                <a:latin typeface="Arial" panose="020B0604020202020204" pitchFamily="34" charset="0"/>
                <a:cs typeface="Arial" panose="020B0604020202020204" pitchFamily="34" charset="0"/>
              </a:rPr>
              <a:t>. Others included </a:t>
            </a:r>
            <a:r>
              <a:rPr lang="en-US" sz="9000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Loran Hall</a:t>
            </a:r>
            <a:r>
              <a:rPr lang="en-US" sz="90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9000" dirty="0"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Roy Hargraves</a:t>
            </a:r>
            <a:r>
              <a:rPr lang="en-US" sz="90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9000" dirty="0"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Lawrence Howard</a:t>
            </a:r>
            <a:r>
              <a:rPr lang="en-US" sz="9000" dirty="0">
                <a:latin typeface="Arial" panose="020B0604020202020204" pitchFamily="34" charset="0"/>
                <a:cs typeface="Arial" panose="020B0604020202020204" pitchFamily="34" charset="0"/>
              </a:rPr>
              <a:t>, and Manuel Aguilar (no kin to Gary)….</a:t>
            </a:r>
          </a:p>
          <a:p>
            <a:r>
              <a:rPr lang="en-US" sz="9000" dirty="0">
                <a:latin typeface="Arial" panose="020B0604020202020204" pitchFamily="34" charset="0"/>
                <a:cs typeface="Arial" panose="020B0604020202020204" pitchFamily="34" charset="0"/>
              </a:rPr>
              <a:t>They were funded by the CIA.</a:t>
            </a:r>
          </a:p>
          <a:p>
            <a:r>
              <a:rPr lang="en-US" sz="9000" dirty="0">
                <a:latin typeface="Arial" panose="020B0604020202020204" pitchFamily="34" charset="0"/>
                <a:cs typeface="Arial" panose="020B0604020202020204" pitchFamily="34" charset="0"/>
              </a:rPr>
              <a:t>Seymour may have fired from the west end of the TSBD (6</a:t>
            </a:r>
            <a:r>
              <a:rPr lang="en-US" sz="9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9000" dirty="0">
                <a:latin typeface="Arial" panose="020B0604020202020204" pitchFamily="34" charset="0"/>
                <a:cs typeface="Arial" panose="020B0604020202020204" pitchFamily="34" charset="0"/>
              </a:rPr>
              <a:t> floor).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6451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9A66-3AEF-881B-59F7-1F63D72AF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0078"/>
            <a:ext cx="10088880" cy="118012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Hughes: Kerry Thornley also often impersonated Oswald, including 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FD7B6-4D54-50A2-B607-F7274616D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7188" y="1913142"/>
            <a:ext cx="10293611" cy="4863578"/>
          </a:xfrm>
          <a:solidFill>
            <a:srgbClr val="FFFF99"/>
          </a:solidFill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Ferrie’s apartment (as seen in the movie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JFK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While approaching Tippit’s car. David Ferrie was there, too—the shells were from two different guns.</a:t>
            </a:r>
          </a:p>
          <a:p>
            <a:pPr marL="457200" indent="-4572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Arranged for the fliers that LHO distributed</a:t>
            </a:r>
          </a:p>
          <a:p>
            <a:pPr marL="457200" indent="-4572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 often seen at 544 Camp St. (this was not LHO)</a:t>
            </a:r>
          </a:p>
          <a:p>
            <a:pPr marL="457200" indent="-4572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 in Clinton, LA with Ferrie and Shaw (not LHO)</a:t>
            </a:r>
          </a:p>
          <a:p>
            <a:pPr marL="457200" indent="-4572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 seen driving a car (not LHO)</a:t>
            </a:r>
          </a:p>
          <a:p>
            <a:pPr marL="457200" indent="-4572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Knew Perry Russo</a:t>
            </a:r>
          </a:p>
          <a:p>
            <a:pPr marL="457200" indent="-4572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Used the name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Leon Oswald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 also captured in the Texas Theatre…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11.  But then was promptly released near a red 1961 Falcon with Carl Mather’s license plate.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9164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F1885-3FB7-1E04-D204-72A1E05D4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320" y="169101"/>
            <a:ext cx="10485120" cy="1111229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Thornley and LHO 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(Hughes: Garrison understood Thornley’s role)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75C7E4-0547-1345-A6BC-E148F9191D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9660" y="1720277"/>
            <a:ext cx="7139140" cy="4683614"/>
          </a:xfrm>
          <a:solidFill>
            <a:srgbClr val="FFFF99"/>
          </a:solidFill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early 1959, they served together in the same radar unit at El Toro in Santa Ana. They both liked discussing literature (e.g.,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1984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), politics, and Marxism. Thornley had also lived in New Orleans. They were both atheists—and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in 1960, Kerry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served at Atsugi, LHO’s former unit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(1957-59).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Thirty months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before 11/22/1963, Thornley started writing a book (</a:t>
            </a:r>
            <a:r>
              <a:rPr lang="en-US" sz="3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Idle Warriors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LHO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0A0F37-F3D0-3E47-59B5-CE06D0947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8276" y="1844044"/>
            <a:ext cx="3251514" cy="4436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F4FBF4-DDB4-094F-944A-33A3339AB883}"/>
              </a:ext>
            </a:extLst>
          </p:cNvPr>
          <p:cNvSpPr txBox="1"/>
          <p:nvPr/>
        </p:nvSpPr>
        <p:spPr>
          <a:xfrm>
            <a:off x="9967080" y="5787025"/>
            <a:ext cx="9180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1968</a:t>
            </a:r>
          </a:p>
        </p:txBody>
      </p:sp>
    </p:spTree>
    <p:extLst>
      <p:ext uri="{BB962C8B-B14F-4D97-AF65-F5344CB8AC3E}">
        <p14:creationId xmlns:p14="http://schemas.microsoft.com/office/powerpoint/2010/main" val="25878972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92B84-48C5-F4B5-7BAB-0DA8C4CE9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0329" y="1158240"/>
            <a:ext cx="7411512" cy="689239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Spartacus: Thornley confesses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7CA4E2-9226-92AF-F029-2C7CEDE0A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2059" y="2763520"/>
            <a:ext cx="9707881" cy="2763520"/>
          </a:xfrm>
          <a:solidFill>
            <a:srgbClr val="FFFF99"/>
          </a:solidFill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 was on TV: 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 Current Affair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He confessed that he had been part of a conspiracy to assassinate JFK. However, he did not name his fellow conspirators.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 died in 1998. He was then working on a book with the journalist Sondra London;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Confession to Conspiracy to Assassinate JFK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 was published in 2000.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3767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CDEAC-2066-8FE6-ADEB-1D529BB33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880" y="1849120"/>
            <a:ext cx="5974080" cy="76676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Hughes: Re. Thornley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21A6CF-EB9E-AC62-6E72-BC2044E10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7360" y="3429000"/>
            <a:ext cx="8371840" cy="2169160"/>
          </a:xfrm>
          <a:solidFill>
            <a:srgbClr val="FFFF99"/>
          </a:solidFill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Kerry was connected to 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Johnny Roselli and to Carlos Marcello.</a:t>
            </a:r>
          </a:p>
        </p:txBody>
      </p:sp>
    </p:spTree>
    <p:extLst>
      <p:ext uri="{BB962C8B-B14F-4D97-AF65-F5344CB8AC3E}">
        <p14:creationId xmlns:p14="http://schemas.microsoft.com/office/powerpoint/2010/main" val="34005926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6E4EB-F38D-59ED-E3BA-BACEB25F2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764" y="255795"/>
            <a:ext cx="4807226" cy="867327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View from Home</a:t>
            </a:r>
          </a:p>
        </p:txBody>
      </p:sp>
      <p:pic>
        <p:nvPicPr>
          <p:cNvPr id="5" name="Content Placeholder 4" descr="A pool with trees and mountains in the background&#10;&#10;AI-generated content may be incorrect.">
            <a:extLst>
              <a:ext uri="{FF2B5EF4-FFF2-40B4-BE49-F238E27FC236}">
                <a16:creationId xmlns:a16="http://schemas.microsoft.com/office/drawing/2014/main" id="{12BA44B7-879D-1106-4751-FAE2311554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2270" y="1340380"/>
            <a:ext cx="9409257" cy="517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514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A2A8E-90C2-8B42-A7C9-142A0DB25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0470" y="457200"/>
            <a:ext cx="7991060" cy="140647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b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November 4, 2025, 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  <a:t>was the 30</a:t>
            </a:r>
            <a:r>
              <a:rPr lang="en-US" sz="31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  <a:t> anniversary of the assassination of Yitzhak Rabin.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9FBE1E-2980-3C9B-78F7-A8A3DC03E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3676" y="2405342"/>
            <a:ext cx="10993120" cy="3609378"/>
          </a:xfrm>
          <a:solidFill>
            <a:srgbClr val="FFFF99"/>
          </a:solidFill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--Rabin departed Dallas on 11/22/1963 and only learned of JFK’s death on landing in Israel that same day.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--Many Israelis considered Rabin’s death to be a coup d'état.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--He was replaced by Shimon Peres, who won the 1994 Nobel Peace Prize (and was related to Lauren Bacall). Netanyahu was then the opposition leader to Rabin.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--Peres was the godfather of the Israeli nuclear program.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--He was best friends with Arnon Milchan, who produced the movie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, JFK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796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E1266-E3D1-12CC-EA98-CC0911533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7887" y="453181"/>
            <a:ext cx="8468139" cy="75156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Lansdale Supplement--online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0A585D-F0AC-B385-DE47-4955D4C49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2860" y="3429000"/>
            <a:ext cx="4772417" cy="1828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83C217-FF69-EE13-C349-90823B042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551" y="1412405"/>
            <a:ext cx="6834898" cy="532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602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men in suits&#10;&#10;AI-generated content may be incorrect.">
            <a:extLst>
              <a:ext uri="{FF2B5EF4-FFF2-40B4-BE49-F238E27FC236}">
                <a16:creationId xmlns:a16="http://schemas.microsoft.com/office/drawing/2014/main" id="{1F919A3A-C0CC-6FF8-D524-968432E77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41" y="1073637"/>
            <a:ext cx="8623536" cy="539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606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168D3-4D8E-53FB-FC4C-F955ED3F2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1707" y="894080"/>
            <a:ext cx="3520213" cy="81953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Leah Rabin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F2C04C-E9B7-6318-F5F1-CBE8FEF3D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2239" y="2478433"/>
            <a:ext cx="9868674" cy="3584437"/>
          </a:xfrm>
          <a:solidFill>
            <a:srgbClr val="FFFF99"/>
          </a:solidFill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--Refused to shake the hand of Netanyahu* when he came to her house to offer condolences, but …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--later,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she embraced Arafat.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--The parallels between the JFK and Rabin assassinations are uncanny—while emerging details about Charlie Kirk are beginning to sound like an echo.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*Leah shook his hand at the funeral (because it was public) but later refused to do so when he visited her house.</a:t>
            </a:r>
          </a:p>
          <a:p>
            <a:r>
              <a:rPr lang="en-US" sz="1900" i="1" dirty="0">
                <a:latin typeface="Arial" panose="020B0604020202020204" pitchFamily="34" charset="0"/>
                <a:cs typeface="Arial" panose="020B0604020202020204" pitchFamily="34" charset="0"/>
              </a:rPr>
              <a:t>--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Zionism: The Real Enemy of the Jews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Volume III, by Alan Hart, p. 269.</a:t>
            </a:r>
          </a:p>
        </p:txBody>
      </p:sp>
    </p:spTree>
    <p:extLst>
      <p:ext uri="{BB962C8B-B14F-4D97-AF65-F5344CB8AC3E}">
        <p14:creationId xmlns:p14="http://schemas.microsoft.com/office/powerpoint/2010/main" val="39598219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BAD67-8DC0-38DC-CCD4-1CA39A87C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88" y="0"/>
            <a:ext cx="12206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562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937CA-D0C0-0DEA-EA89-F764B0FE8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9480" y="513080"/>
            <a:ext cx="8016240" cy="76039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Assassinations: JFK vs. Rabin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84FD75-7A8B-E72D-9013-E262F37E2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9552" y="1830506"/>
            <a:ext cx="9838368" cy="4316294"/>
          </a:xfrm>
          <a:solidFill>
            <a:srgbClr val="FFFF99"/>
          </a:solidFill>
        </p:spPr>
        <p:txBody>
          <a:bodyPr>
            <a:normAutofit lnSpcReduction="1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--Some of those [1995] posters portrayed Rabin as a traitorous, Hitler-like figure in a Nazi SS uniform.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--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The Jerusalem Post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3, 2025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--On 11/22/1963, JFK was portrayed in the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Dallas Morning News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as a traitor.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--The videotape of Rabin’s shooting was probably altered – an echo of Zapruder film manipulation.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6850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0D50-EC2E-5705-35C8-6BDEA419B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946" y="1555025"/>
            <a:ext cx="9816107" cy="138409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Yiguel Amir (the “lone assassin”) had worked for Shin Bet (Israeli security).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C3180B-A5B8-71E8-C0F9-DBF95D7A67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9559" y="3716224"/>
            <a:ext cx="8947321" cy="1384096"/>
          </a:xfrm>
          <a:solidFill>
            <a:srgbClr val="FFFF99"/>
          </a:solidFill>
        </p:spPr>
        <p:txBody>
          <a:bodyPr>
            <a:normAutofit fontScale="77500" lnSpcReduction="20000"/>
          </a:bodyPr>
          <a:lstStyle/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LHO (a “lone assassin”) had worked for ONI.</a:t>
            </a: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0841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43296-836E-378B-285B-258614F47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3140" y="1127760"/>
            <a:ext cx="9025719" cy="145339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Assassination of Yitzhak Rabin - Wikipedia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7D2DF2-91A3-032E-513E-A9B567318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979896"/>
          </a:xfrm>
          <a:solidFill>
            <a:srgbClr val="FFFF99"/>
          </a:solidFill>
        </p:spPr>
        <p:txBody>
          <a:bodyPr>
            <a:noAutofit/>
          </a:bodyPr>
          <a:lstStyle/>
          <a:p>
            <a:r>
              <a:rPr lang="en-US" sz="3200" dirty="0"/>
              <a:t> The chief of internal security, </a:t>
            </a:r>
            <a:r>
              <a:rPr lang="en-US" sz="3200" dirty="0">
                <a:hlinkClick r:id="rId3" tooltip="Carmi Gill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Carmi Gillon</a:t>
            </a:r>
            <a:r>
              <a:rPr lang="en-US" sz="3200" dirty="0"/>
              <a:t>,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alerted Netanyahu of a plot on Rabin's life and asked him to moderate the rhetoric of the protests.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Netanyahu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declined to do this.</a:t>
            </a:r>
          </a:p>
        </p:txBody>
      </p:sp>
    </p:spTree>
    <p:extLst>
      <p:ext uri="{BB962C8B-B14F-4D97-AF65-F5344CB8AC3E}">
        <p14:creationId xmlns:p14="http://schemas.microsoft.com/office/powerpoint/2010/main" val="29862408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5DDA7-F299-FCEC-6E52-F1046F08E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0815" y="995680"/>
            <a:ext cx="3559185" cy="85850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Netanyahu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A0A315-1F58-F15D-8CB9-3D66B3C8F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556" y="2478998"/>
            <a:ext cx="11064922" cy="2182454"/>
          </a:xfrm>
          <a:solidFill>
            <a:srgbClr val="FFFF99"/>
          </a:solidFill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--is the only foreign leader who has denied killing Charlie Kirk.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--He did NOT attend the recent protest rally for Rabin—although it is traditional for Israeli prime ministers to do so.</a:t>
            </a:r>
          </a:p>
        </p:txBody>
      </p:sp>
    </p:spTree>
    <p:extLst>
      <p:ext uri="{BB962C8B-B14F-4D97-AF65-F5344CB8AC3E}">
        <p14:creationId xmlns:p14="http://schemas.microsoft.com/office/powerpoint/2010/main" val="8312346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0851A-F2B0-56DD-9B7B-EA10375C5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68" y="834888"/>
            <a:ext cx="8886245" cy="131805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“The shots still resonate” -- 150,000 mourn at protest rally 30 years after Rabin’s murder.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--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The Times of Israel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2, 2025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903C6-5750-D1B9-CC1A-CB2A5AD34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139" y="3011556"/>
            <a:ext cx="11396870" cy="2822714"/>
          </a:xfrm>
          <a:solidFill>
            <a:srgbClr val="FFFF99"/>
          </a:solidFill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rally was held in Rabin Square. It ended with a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“Song for Peace,”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which Rabin himself sang at his own rally 30 years before. He was promptly shot after that, while Leah was told that the bullets were only blanks.*  As in JFK’s autopsy, there was remarkable confusion about Rabin’s wounds.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this recent rally, attendees held signs calling for peace and reading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“Rabin was 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while Israel’s 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wing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still disagreed with this sentiment.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Assassin 'told guards bullets were fakes' | The Independent | The Independent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1666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13A02EE-104B-102B-7B6A-517B48939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5905" y="4544703"/>
            <a:ext cx="3234520" cy="51861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E0D0FC-2682-1020-CDE0-A143B012D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359" y="2327556"/>
            <a:ext cx="7124131" cy="443429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6ED3BF6-0D97-8D7A-93A3-1A75FE15A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768" y="345439"/>
            <a:ext cx="10222172" cy="1698757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“November 4” is a musical play about Rabin,  whose political assassination changed Israeli history (news on </a:t>
            </a:r>
            <a:r>
              <a:rPr lang="en-US" sz="3600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ovember</a:t>
            </a:r>
            <a:r>
              <a:rPr lang="en-US" sz="3600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3, 2025</a:t>
            </a:r>
            <a:r>
              <a:rPr lang="en-US" sz="3600" b="1" cap="all" dirty="0">
                <a:latin typeface="Arial" panose="020B0604020202020204" pitchFamily="34" charset="0"/>
                <a:cs typeface="Arial" panose="020B0604020202020204" pitchFamily="34" charset="0"/>
              </a:rPr>
              <a:t>). 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8456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1AD3C-2C44-50AD-38FF-22CA78516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931" y="460375"/>
            <a:ext cx="8782878" cy="787814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	Who Murdered Rabin? (1998)</a:t>
            </a:r>
          </a:p>
        </p:txBody>
      </p:sp>
      <p:pic>
        <p:nvPicPr>
          <p:cNvPr id="5" name="Content Placeholder 4" descr="A painting of a person&#10;&#10;AI-generated content may be incorrect.">
            <a:extLst>
              <a:ext uri="{FF2B5EF4-FFF2-40B4-BE49-F238E27FC236}">
                <a16:creationId xmlns:a16="http://schemas.microsoft.com/office/drawing/2014/main" id="{6A334D63-9F1F-F649-56BB-98EB1F4C5D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435" y="1577173"/>
            <a:ext cx="3317379" cy="50002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614994-3735-6C59-6425-9F61798294D7}"/>
              </a:ext>
            </a:extLst>
          </p:cNvPr>
          <p:cNvSpPr txBox="1"/>
          <p:nvPr/>
        </p:nvSpPr>
        <p:spPr>
          <a:xfrm>
            <a:off x="4328505" y="1683750"/>
            <a:ext cx="7342947" cy="489364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--Witnesses shouted: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“They’re blanks!”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--Rabin walked to the car--with no visible wounds.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--In the O.R. his T-spine was seen as crushed.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--No gunpowder residue was found on Amir’s hands.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--Ballistics tests did not match Amir’s gun.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--Nahum Shahaf (Israeli physicist) had photo proof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they had the wrong man.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--Amir: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“If I were to tell the whole truth, the entire system would collapse. I know enough to destroy this country.”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Assassination attempts were made on Barry—so he abandoned Israel for Florida.</a:t>
            </a:r>
          </a:p>
        </p:txBody>
      </p:sp>
    </p:spTree>
    <p:extLst>
      <p:ext uri="{BB962C8B-B14F-4D97-AF65-F5344CB8AC3E}">
        <p14:creationId xmlns:p14="http://schemas.microsoft.com/office/powerpoint/2010/main" val="354349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1A085-F37C-9C4A-C6DB-CB02EED6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1564" y="696036"/>
            <a:ext cx="6914866" cy="113525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On Monday, November 3, 2025, Bruce B. wrote: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824525-8A35-B355-68EC-630CA9CDC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173" y="2305501"/>
            <a:ext cx="10508775" cy="395882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25000" lnSpcReduction="20000"/>
          </a:bodyPr>
          <a:lstStyle/>
          <a:p>
            <a:r>
              <a:rPr lang="en-US" sz="12800" dirty="0"/>
              <a:t>As 11.22.2025 approaches 62+ years after the JFK removal</a:t>
            </a:r>
          </a:p>
          <a:p>
            <a:r>
              <a:rPr lang="en-US" sz="12800" dirty="0"/>
              <a:t>virtually nothing has been accepted overall, agreed to, believed,</a:t>
            </a:r>
          </a:p>
          <a:p>
            <a:r>
              <a:rPr lang="en-US" sz="12800" dirty="0"/>
              <a:t>combined into any semblance of an intelligent cogent dialogue </a:t>
            </a:r>
          </a:p>
          <a:p>
            <a:r>
              <a:rPr lang="en-US" sz="12800" dirty="0"/>
              <a:t>or combined books/book treatises, narratives, outlines, etc., </a:t>
            </a:r>
          </a:p>
          <a:p>
            <a:r>
              <a:rPr lang="en-US" sz="12800" dirty="0"/>
              <a:t>with any universal dispositive assessment of salient issues </a:t>
            </a:r>
          </a:p>
          <a:p>
            <a:r>
              <a:rPr lang="en-US" sz="12800" dirty="0"/>
              <a:t>whatsoever anywhere/anyplace/anytime.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7087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56A54-4BEB-DAE1-88FE-E2AB0517A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1231" y="1310640"/>
            <a:ext cx="4462818" cy="655457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Mexico: Colosio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2F6D92-AC52-56C5-927A-AC873F001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1711" y="2834641"/>
            <a:ext cx="9831089" cy="2077584"/>
          </a:xfrm>
          <a:solidFill>
            <a:srgbClr val="FFFF99"/>
          </a:solidFill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1994 slaying of Mexican presidential candidate Luis Donaldo Colosio has become an open sore in the Mexican political psyche. Mexicans have refused to accept this as due to a lone gunman.</a:t>
            </a:r>
          </a:p>
        </p:txBody>
      </p:sp>
    </p:spTree>
    <p:extLst>
      <p:ext uri="{BB962C8B-B14F-4D97-AF65-F5344CB8AC3E}">
        <p14:creationId xmlns:p14="http://schemas.microsoft.com/office/powerpoint/2010/main" val="3529824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5640F-A24F-891E-77BE-3C536912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4940" y="677343"/>
            <a:ext cx="10081591" cy="985127"/>
          </a:xfrm>
          <a:solidFill>
            <a:srgbClr val="B7ECFF"/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JFK was Killed by Consensus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608A69-0BA8-5D96-3049-453191582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6411" y="2104242"/>
            <a:ext cx="10358651" cy="391442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800" dirty="0"/>
              <a:t>Dealey Plaza, Mantik argues, was merely the final stop in a meticulously orchestrated operation with fingerprints reaching deep into the military-industrial-intelligence complex. From McGeorge Bundy’s real-time narrative control to the fictitious third bullet shell, from the concealed movie film shot from the north pergola to the fabricated Oswald timeline, the cover-up was as coordinated as the crime.</a:t>
            </a:r>
            <a:br>
              <a:rPr lang="en-US" sz="2800" dirty="0"/>
            </a:br>
            <a:r>
              <a:rPr lang="en-US" sz="2800" dirty="0"/>
              <a:t>Mantik’s fearless synthesis pulls no punches and dares to name names, offering readers a devastating account of how truth was not only buried—but replaced.</a:t>
            </a:r>
          </a:p>
        </p:txBody>
      </p:sp>
    </p:spTree>
    <p:extLst>
      <p:ext uri="{BB962C8B-B14F-4D97-AF65-F5344CB8AC3E}">
        <p14:creationId xmlns:p14="http://schemas.microsoft.com/office/powerpoint/2010/main" val="14612748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BADE5C-01E7-AB91-FBFC-D30D0A252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81C8-0876-0A18-A88B-4248A0BB2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3340" y="1093903"/>
            <a:ext cx="10081591" cy="985127"/>
          </a:xfrm>
          <a:solidFill>
            <a:srgbClr val="B7ECFF"/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JFK was Killed by Consensus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B8BFC-14AE-F45B-66DE-CB40614E92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7611" y="2967841"/>
            <a:ext cx="5420041" cy="147494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This book is mainly about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relationships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—among the sponsors.</a:t>
            </a:r>
          </a:p>
        </p:txBody>
      </p:sp>
    </p:spTree>
    <p:extLst>
      <p:ext uri="{BB962C8B-B14F-4D97-AF65-F5344CB8AC3E}">
        <p14:creationId xmlns:p14="http://schemas.microsoft.com/office/powerpoint/2010/main" val="22024437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CF99-9299-F6CA-85C3-B82E9713E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478" y="1182757"/>
            <a:ext cx="9409043" cy="113186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Can someone be guilty under RICO (1970) -- solely due to their 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relationships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EBE796A-FDDB-BE42-8635-157F0FDC7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5921" y="3260035"/>
            <a:ext cx="10244627" cy="2415208"/>
          </a:xfrm>
          <a:solidFill>
            <a:srgbClr val="FFFF99"/>
          </a:solidFill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Yes! Someone can be found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guilty under RICO solely due to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relationships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RICO charges can be built around 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indirect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involvement.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These often rely on a 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 conspiracy theory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that includes people who </a:t>
            </a: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never personally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committed a violent crime, e.g., an assassination.</a:t>
            </a:r>
          </a:p>
        </p:txBody>
      </p:sp>
    </p:spTree>
    <p:extLst>
      <p:ext uri="{BB962C8B-B14F-4D97-AF65-F5344CB8AC3E}">
        <p14:creationId xmlns:p14="http://schemas.microsoft.com/office/powerpoint/2010/main" val="25159602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0C35FD-A10A-45DD-45E0-567F8EFF4B6D}"/>
              </a:ext>
            </a:extLst>
          </p:cNvPr>
          <p:cNvSpPr txBox="1"/>
          <p:nvPr/>
        </p:nvSpPr>
        <p:spPr>
          <a:xfrm>
            <a:off x="6664960" y="1803400"/>
            <a:ext cx="10261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aguet Script" panose="00000500000000000000" pitchFamily="2" charset="0"/>
                <a:cs typeface="Arial" panose="020B0604020202020204" pitchFamily="34" charset="0"/>
              </a:rPr>
              <a:t>lecture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8058D7-BDF9-ADDE-D226-F9DD5B5A6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100" y="661601"/>
            <a:ext cx="7525800" cy="553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282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60E316-F313-BE5A-1C2C-285C5C3A3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480" y="168733"/>
            <a:ext cx="8575040" cy="628756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89D08CB-6425-0022-FCD2-92F82C8F9781}"/>
                  </a:ext>
                </a:extLst>
              </p14:cNvPr>
              <p14:cNvContentPartPr/>
              <p14:nvPr/>
            </p14:nvContentPartPr>
            <p14:xfrm>
              <a:off x="4422663" y="546339"/>
              <a:ext cx="1580400" cy="30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89D08CB-6425-0022-FCD2-92F82C8F978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69023" y="438339"/>
                <a:ext cx="1688040" cy="24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243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14D56-3260-6E8D-EFF8-4727428A9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0770" y="1229710"/>
            <a:ext cx="8447024" cy="149289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Bruce B.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has not been paying attention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4AA2B-A354-B6DB-0014-C62FAEDD96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88E04-838C-96DD-39B8-1DA5B8D94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25" y="3429000"/>
            <a:ext cx="11062158" cy="241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3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B93D6-7F6F-2DA1-D6EE-27CB194C9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261" y="824431"/>
            <a:ext cx="9923478" cy="889656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Dec 1, 2025: Artificial Intelligence</a:t>
            </a:r>
          </a:p>
        </p:txBody>
      </p:sp>
      <p:pic>
        <p:nvPicPr>
          <p:cNvPr id="4" name="Content Placeholder 3" descr="A close up of a white background&#10;&#10;AI-generated content may be incorrect.">
            <a:extLst>
              <a:ext uri="{FF2B5EF4-FFF2-40B4-BE49-F238E27FC236}">
                <a16:creationId xmlns:a16="http://schemas.microsoft.com/office/drawing/2014/main" id="{F38BC80D-14A6-9014-0721-0B2AB5B02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6652" y="2388554"/>
            <a:ext cx="9518695" cy="2705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6E598B-449E-D31F-8E83-86DD8AF0581B}"/>
              </a:ext>
            </a:extLst>
          </p:cNvPr>
          <p:cNvSpPr txBox="1"/>
          <p:nvPr/>
        </p:nvSpPr>
        <p:spPr>
          <a:xfrm>
            <a:off x="2972214" y="5768121"/>
            <a:ext cx="593324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Who Grok Thinks Killed JFK - Jon L. Denby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93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0417A-7667-59D9-3AF2-EAB587AA4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6329" y="1030219"/>
            <a:ext cx="5910471" cy="997364"/>
          </a:xfrm>
          <a:solidFill>
            <a:srgbClr val="FFFF00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Grok: In a nutshell</a:t>
            </a:r>
          </a:p>
        </p:txBody>
      </p:sp>
      <p:pic>
        <p:nvPicPr>
          <p:cNvPr id="4" name="Content Placeholder 3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D2883F69-7A13-DC42-E6A8-0CB170C80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802" y="2697163"/>
            <a:ext cx="11432395" cy="247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20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1696</TotalTime>
  <Words>2854</Words>
  <Application>Microsoft Office PowerPoint</Application>
  <PresentationFormat>Widescreen</PresentationFormat>
  <Paragraphs>239</Paragraphs>
  <Slides>65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Aptos</vt:lpstr>
      <vt:lpstr>Aptos Display</vt:lpstr>
      <vt:lpstr>Arial</vt:lpstr>
      <vt:lpstr>Baguet Script</vt:lpstr>
      <vt:lpstr>Symbol</vt:lpstr>
      <vt:lpstr>Office Theme</vt:lpstr>
      <vt:lpstr>PowerPoint Presentation</vt:lpstr>
      <vt:lpstr>PowerPoint Presentation</vt:lpstr>
      <vt:lpstr>Mantik website:</vt:lpstr>
      <vt:lpstr>Photo Supplement--online</vt:lpstr>
      <vt:lpstr>Lansdale Supplement--online</vt:lpstr>
      <vt:lpstr>On Monday, November 3, 2025, Bruce B. wrote:</vt:lpstr>
      <vt:lpstr>Bruce B. has not been paying attention.</vt:lpstr>
      <vt:lpstr> Dec 1, 2025: Artificial Intelligence</vt:lpstr>
      <vt:lpstr>    Grok: In a nutshell</vt:lpstr>
      <vt:lpstr>   Grok: Only 3 groups</vt:lpstr>
      <vt:lpstr>   Grok: Allen Dulles and Angleton at the top</vt:lpstr>
      <vt:lpstr>      Grok: LBJ?</vt:lpstr>
      <vt:lpstr>   So, why did LBJ duck? Lady Bird did not!</vt:lpstr>
      <vt:lpstr> LBJ re-inserted!</vt:lpstr>
      <vt:lpstr>Home, Sweet Home!</vt:lpstr>
      <vt:lpstr>Fred Black (not in Talbot’s 2015 book)</vt:lpstr>
      <vt:lpstr>  Betzner--one of six films with Black Patches</vt:lpstr>
      <vt:lpstr>   Nix—one of six films with Black Patches</vt:lpstr>
      <vt:lpstr>       Roy Schaeffer</vt:lpstr>
      <vt:lpstr> Dealey Plaza</vt:lpstr>
      <vt:lpstr>    The CIA photographer—in a sailor’s cap?</vt:lpstr>
      <vt:lpstr>   Freddie Spainhouer Obituary</vt:lpstr>
      <vt:lpstr>For the Cover-up: Patches everywhere!</vt:lpstr>
      <vt:lpstr> Possible Mechanics</vt:lpstr>
      <vt:lpstr>  Observations from a sniper</vt:lpstr>
      <vt:lpstr>  Allen Dulles – per Stephen Kinzer</vt:lpstr>
      <vt:lpstr> Good buddies</vt:lpstr>
      <vt:lpstr>     Also missing from Talbot: the French Connection—and anything from Alfred McCoy</vt:lpstr>
      <vt:lpstr>Coup d'état </vt:lpstr>
      <vt:lpstr>Coup d'état attempts </vt:lpstr>
      <vt:lpstr>1950-2010 (a 60-yr interval)</vt:lpstr>
      <vt:lpstr>Historical Coups</vt:lpstr>
      <vt:lpstr>Historical Coups</vt:lpstr>
      <vt:lpstr>Regime Change by US (Cold War Era)</vt:lpstr>
      <vt:lpstr>PowerPoint Presentation</vt:lpstr>
      <vt:lpstr>PowerPoint Presentation</vt:lpstr>
      <vt:lpstr> </vt:lpstr>
      <vt:lpstr>PowerPoint Presentation</vt:lpstr>
      <vt:lpstr>Cory Hughes (2025)  </vt:lpstr>
      <vt:lpstr>Hughes: Oswald in Mexico</vt:lpstr>
      <vt:lpstr>William Seymour</vt:lpstr>
      <vt:lpstr>Hughes: Seymour impersonated Oswald frequently, including …</vt:lpstr>
      <vt:lpstr>Seymour Bio</vt:lpstr>
      <vt:lpstr>Hughes: Kerry Thornley also often impersonated Oswald, including …</vt:lpstr>
      <vt:lpstr>Thornley and LHO  (Hughes: Garrison understood Thornley’s role)</vt:lpstr>
      <vt:lpstr>Spartacus: Thornley confesses</vt:lpstr>
      <vt:lpstr>Hughes: Re. Thornley</vt:lpstr>
      <vt:lpstr> A View from Home</vt:lpstr>
      <vt:lpstr>  November 4, 2025,  was the 30th anniversary of the assassination of Yitzhak Rabin.</vt:lpstr>
      <vt:lpstr>PowerPoint Presentation</vt:lpstr>
      <vt:lpstr>Leah Rabin</vt:lpstr>
      <vt:lpstr>PowerPoint Presentation</vt:lpstr>
      <vt:lpstr>Assassinations: JFK vs. Rabin</vt:lpstr>
      <vt:lpstr>Yiguel Amir (the “lone assassin”) had worked for Shin Bet (Israeli security).</vt:lpstr>
      <vt:lpstr>Assassination of Yitzhak Rabin - Wikipedia</vt:lpstr>
      <vt:lpstr>Netanyahu</vt:lpstr>
      <vt:lpstr>“The shots still resonate” -- 150,000 mourn at protest rally 30 years after Rabin’s murder. --The Times of Israel, November 2, 2025</vt:lpstr>
      <vt:lpstr> “November 4” is a musical play about Rabin,  whose political assassination changed Israeli history (news on November 3, 2025). </vt:lpstr>
      <vt:lpstr> Who Murdered Rabin? (1998)</vt:lpstr>
      <vt:lpstr>Mexico: Colosio</vt:lpstr>
      <vt:lpstr>JFK was Killed by Consensus</vt:lpstr>
      <vt:lpstr>JFK was Killed by Consensus</vt:lpstr>
      <vt:lpstr>Can someone be guilty under RICO (1970) -- solely due to their relationships?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MANTIK</dc:creator>
  <cp:lastModifiedBy>DAVID MANTIK</cp:lastModifiedBy>
  <cp:revision>15</cp:revision>
  <dcterms:created xsi:type="dcterms:W3CDTF">2025-11-03T18:20:33Z</dcterms:created>
  <dcterms:modified xsi:type="dcterms:W3CDTF">2025-12-13T19:49:26Z</dcterms:modified>
</cp:coreProperties>
</file>